
<file path=[Content_Types].xml><?xml version="1.0" encoding="utf-8"?>
<Types xmlns="http://schemas.openxmlformats.org/package/2006/content-types">
  <Default Extension="png" ContentType="image/png"/>
  <Default Extension="webp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3" r:id="rId2"/>
    <p:sldMasterId id="2147483657" r:id="rId3"/>
  </p:sldMasterIdLst>
  <p:notesMasterIdLst>
    <p:notesMasterId r:id="rId39"/>
  </p:notesMasterIdLst>
  <p:sldIdLst>
    <p:sldId id="324" r:id="rId4"/>
    <p:sldId id="327" r:id="rId5"/>
    <p:sldId id="326" r:id="rId6"/>
    <p:sldId id="347" r:id="rId7"/>
    <p:sldId id="351" r:id="rId8"/>
    <p:sldId id="348" r:id="rId9"/>
    <p:sldId id="367" r:id="rId10"/>
    <p:sldId id="368" r:id="rId11"/>
    <p:sldId id="350" r:id="rId12"/>
    <p:sldId id="369" r:id="rId13"/>
    <p:sldId id="352" r:id="rId14"/>
    <p:sldId id="349" r:id="rId15"/>
    <p:sldId id="370" r:id="rId16"/>
    <p:sldId id="353" r:id="rId17"/>
    <p:sldId id="354" r:id="rId18"/>
    <p:sldId id="355" r:id="rId19"/>
    <p:sldId id="357" r:id="rId20"/>
    <p:sldId id="371" r:id="rId21"/>
    <p:sldId id="356" r:id="rId22"/>
    <p:sldId id="358" r:id="rId23"/>
    <p:sldId id="359" r:id="rId24"/>
    <p:sldId id="360" r:id="rId25"/>
    <p:sldId id="362" r:id="rId26"/>
    <p:sldId id="361" r:id="rId27"/>
    <p:sldId id="346" r:id="rId28"/>
    <p:sldId id="344" r:id="rId29"/>
    <p:sldId id="363" r:id="rId30"/>
    <p:sldId id="364" r:id="rId31"/>
    <p:sldId id="373" r:id="rId32"/>
    <p:sldId id="376" r:id="rId33"/>
    <p:sldId id="377" r:id="rId34"/>
    <p:sldId id="365" r:id="rId35"/>
    <p:sldId id="372" r:id="rId36"/>
    <p:sldId id="366" r:id="rId37"/>
    <p:sldId id="333" r:id="rId38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7" autoAdjust="0"/>
    <p:restoredTop sz="70922" autoAdjust="0"/>
  </p:normalViewPr>
  <p:slideViewPr>
    <p:cSldViewPr snapToGrid="0">
      <p:cViewPr>
        <p:scale>
          <a:sx n="50" d="100"/>
          <a:sy n="50" d="100"/>
        </p:scale>
        <p:origin x="696" y="-156"/>
      </p:cViewPr>
      <p:guideLst>
        <p:guide orient="horz" pos="4320"/>
        <p:guide pos="76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4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12/30/2021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21931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291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 smtClean="0"/>
              <a:t>虚幻的垃圾回头 会追踪所有 </a:t>
            </a:r>
            <a:r>
              <a:rPr lang="en-US" altLang="zh-CN" baseline="0" dirty="0" err="1" smtClean="0"/>
              <a:t>UObject</a:t>
            </a:r>
            <a:r>
              <a:rPr lang="zh-CN" altLang="en-US" baseline="0" dirty="0" smtClean="0"/>
              <a:t>的子类， 包括 </a:t>
            </a:r>
            <a:r>
              <a:rPr lang="en-US" altLang="zh-CN" baseline="0" dirty="0" err="1" smtClean="0"/>
              <a:t>AActor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和 </a:t>
            </a:r>
            <a:r>
              <a:rPr lang="en-US" altLang="zh-CN" baseline="0" dirty="0" err="1" smtClean="0"/>
              <a:t>UActorComponent</a:t>
            </a:r>
            <a:endParaRPr lang="en-US" altLang="zh-CN" baseline="0" dirty="0" smtClean="0"/>
          </a:p>
          <a:p>
            <a:r>
              <a:rPr lang="zh-CN" altLang="en-US" baseline="0" dirty="0" smtClean="0"/>
              <a:t>当我们 </a:t>
            </a:r>
            <a:r>
              <a:rPr lang="en-US" altLang="zh-CN" baseline="0" dirty="0" smtClean="0"/>
              <a:t>new</a:t>
            </a:r>
            <a:r>
              <a:rPr lang="zh-CN" altLang="en-US" baseline="0" dirty="0" smtClean="0"/>
              <a:t>了一个 </a:t>
            </a:r>
            <a:r>
              <a:rPr lang="en-US" altLang="zh-CN" baseline="0" dirty="0" err="1" smtClean="0"/>
              <a:t>UOBject</a:t>
            </a:r>
            <a:r>
              <a:rPr lang="en-US" altLang="zh-CN" baseline="0" dirty="0" smtClean="0"/>
              <a:t>, UE4</a:t>
            </a:r>
            <a:r>
              <a:rPr lang="zh-CN" altLang="en-US" baseline="0" dirty="0" smtClean="0"/>
              <a:t>会自动把他们加到 </a:t>
            </a:r>
            <a:r>
              <a:rPr lang="en-US" altLang="zh-CN" baseline="0" dirty="0" smtClean="0"/>
              <a:t>GC</a:t>
            </a:r>
            <a:r>
              <a:rPr lang="zh-CN" altLang="en-US" baseline="0" dirty="0" smtClean="0"/>
              <a:t>的便利对象 列表当中。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注意 </a:t>
            </a:r>
            <a:r>
              <a:rPr lang="en-US" altLang="zh-CN" baseline="0" dirty="0" err="1" smtClean="0"/>
              <a:t>UOBject</a:t>
            </a:r>
            <a:r>
              <a:rPr lang="zh-CN" altLang="en-US" baseline="0" dirty="0" smtClean="0"/>
              <a:t>不能用</a:t>
            </a:r>
            <a:r>
              <a:rPr lang="en-US" altLang="zh-CN" baseline="0" dirty="0" smtClean="0"/>
              <a:t>new</a:t>
            </a:r>
            <a:r>
              <a:rPr lang="zh-CN" altLang="en-US" baseline="0" dirty="0" smtClean="0"/>
              <a:t>关键字来创建， 值能用 默认的创建函数：</a:t>
            </a:r>
            <a:r>
              <a:rPr lang="en-US" altLang="zh-CN" baseline="0" dirty="0" err="1" smtClean="0"/>
              <a:t>NewObject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SpawnActor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CreateDefaultSubObject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需要注意</a:t>
            </a:r>
            <a:r>
              <a:rPr lang="en-US" altLang="zh-CN" baseline="0" dirty="0" smtClean="0"/>
              <a:t>Root Set(</a:t>
            </a:r>
            <a:r>
              <a:rPr lang="zh-CN" altLang="en-US" baseline="0" dirty="0" smtClean="0"/>
              <a:t>根集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， 根集的对象列表是回收程序知道不会被垃圾回收的对象，只要根集的某个对象到一个对象存在引用路径，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就不会对所涉及的对象进行垃圾回收。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保持引用的方法， 使用 </a:t>
            </a:r>
            <a:r>
              <a:rPr lang="en-US" altLang="zh-CN" baseline="0" dirty="0" err="1" smtClean="0"/>
              <a:t>Uproperty</a:t>
            </a:r>
            <a:r>
              <a:rPr lang="zh-CN" altLang="en-US" baseline="0" dirty="0" smtClean="0"/>
              <a:t>去保持应用， 或者使用 </a:t>
            </a:r>
            <a:r>
              <a:rPr lang="en-US" altLang="zh-CN" baseline="0" dirty="0" err="1" smtClean="0"/>
              <a:t>AddToRoot</a:t>
            </a:r>
            <a:r>
              <a:rPr lang="zh-CN" altLang="en-US" baseline="0" dirty="0" smtClean="0"/>
              <a:t>去手动添加到</a:t>
            </a:r>
            <a:r>
              <a:rPr lang="en-US" altLang="zh-CN" baseline="0" dirty="0" smtClean="0"/>
              <a:t>Root</a:t>
            </a:r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图中示例 </a:t>
            </a:r>
            <a:r>
              <a:rPr lang="en-US" altLang="zh-CN" baseline="0" dirty="0" err="1" smtClean="0"/>
              <a:t>SafeObject</a:t>
            </a:r>
            <a:r>
              <a:rPr lang="zh-CN" altLang="en-US" baseline="0" dirty="0" smtClean="0"/>
              <a:t>不会被垃圾回收，因为添加了一个</a:t>
            </a:r>
            <a:r>
              <a:rPr lang="en-US" altLang="zh-CN" baseline="0" dirty="0" smtClean="0"/>
              <a:t>UPROPERTY</a:t>
            </a:r>
            <a:r>
              <a:rPr lang="zh-CN" altLang="en-US" baseline="0" dirty="0" smtClean="0"/>
              <a:t>标签，会自动称为根集的一部分， </a:t>
            </a:r>
            <a:r>
              <a:rPr lang="en-US" altLang="zh-CN" baseline="0" dirty="0" err="1" smtClean="0"/>
              <a:t>DoomedObject</a:t>
            </a:r>
            <a:r>
              <a:rPr lang="zh-CN" altLang="en-US" baseline="0" dirty="0" smtClean="0"/>
              <a:t>会被垃圾回收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074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理解常见容器的优缺点</a:t>
            </a:r>
            <a:endParaRPr lang="en-US" altLang="zh-CN" dirty="0" smtClean="0"/>
          </a:p>
          <a:p>
            <a:r>
              <a:rPr lang="zh-CN" altLang="en-US" dirty="0" smtClean="0"/>
              <a:t>为应用场合选取适合的容器，需要考虑容器的效能和内存特性</a:t>
            </a: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676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图形模块配置： 画面质量，屏幕分辨率等，通过配置可以找出更加适应当前设备硬件的 优化参数组合</a:t>
            </a:r>
            <a:endParaRPr lang="en-US" altLang="zh-CN" dirty="0"/>
          </a:p>
          <a:p>
            <a:r>
              <a:rPr lang="zh-CN" altLang="en-US" dirty="0"/>
              <a:t>当前玩家的速度，音乐大小，控制转向等参数 显然不能写入硬编码的值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470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628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03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958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注意操作系统 之间  </a:t>
            </a:r>
            <a:r>
              <a:rPr lang="en-US" altLang="zh-CN" dirty="0" smtClean="0"/>
              <a:t>/ </a:t>
            </a:r>
            <a:r>
              <a:rPr lang="zh-CN" altLang="en-US" dirty="0" smtClean="0"/>
              <a:t>和  </a:t>
            </a:r>
            <a:r>
              <a:rPr lang="en-US" altLang="zh-CN" dirty="0" smtClean="0"/>
              <a:t>\</a:t>
            </a:r>
            <a:r>
              <a:rPr lang="zh-CN" altLang="en-US" dirty="0" smtClean="0"/>
              <a:t>的 区别</a:t>
            </a:r>
            <a:endParaRPr lang="en-US" altLang="zh-CN" dirty="0" smtClean="0"/>
          </a:p>
          <a:p>
            <a:r>
              <a:rPr lang="zh-CN" altLang="en-US" dirty="0" smtClean="0"/>
              <a:t>注意区分绝对和相对路径</a:t>
            </a:r>
            <a:endParaRPr lang="en-US" altLang="zh-CN" dirty="0" smtClean="0"/>
          </a:p>
          <a:p>
            <a:r>
              <a:rPr lang="zh-CN" altLang="en-US" dirty="0" smtClean="0"/>
              <a:t>基本文件的</a:t>
            </a:r>
            <a:r>
              <a:rPr lang="en-US" altLang="zh-CN" dirty="0" smtClean="0"/>
              <a:t>IO</a:t>
            </a:r>
            <a:r>
              <a:rPr lang="zh-CN" altLang="en-US" dirty="0" smtClean="0"/>
              <a:t>操作： 开启 关闭 读取 写入 移动访问位置  返回当前位置  读入单行 格式化读取 格式化写入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异步</a:t>
            </a:r>
            <a:r>
              <a:rPr lang="en-US" altLang="zh-CN" dirty="0" smtClean="0"/>
              <a:t>IO: </a:t>
            </a:r>
            <a:r>
              <a:rPr lang="zh-CN" altLang="en-US" dirty="0" smtClean="0"/>
              <a:t>在背景载入数据，主程序继续运行。</a:t>
            </a:r>
            <a:endParaRPr lang="en-US" altLang="zh-CN" dirty="0" smtClean="0"/>
          </a:p>
          <a:p>
            <a:r>
              <a:rPr lang="zh-CN" altLang="en-US" dirty="0" smtClean="0"/>
              <a:t>异步</a:t>
            </a:r>
            <a:r>
              <a:rPr lang="en-US" altLang="zh-CN" dirty="0" smtClean="0"/>
              <a:t>IO</a:t>
            </a:r>
            <a:r>
              <a:rPr lang="zh-CN" altLang="en-US" dirty="0" smtClean="0"/>
              <a:t>会有结束回调函数，只有在收到结束回调函数才能确保全部数据读入缓存。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异步</a:t>
            </a:r>
            <a:r>
              <a:rPr lang="en-US" altLang="zh-CN" dirty="0" smtClean="0"/>
              <a:t>IO</a:t>
            </a:r>
            <a:r>
              <a:rPr lang="zh-CN" altLang="en-US" dirty="0" smtClean="0"/>
              <a:t>主要是利用另一个线程处理</a:t>
            </a:r>
            <a:r>
              <a:rPr lang="en-US" altLang="zh-CN" dirty="0" smtClean="0"/>
              <a:t>I/O</a:t>
            </a:r>
            <a:r>
              <a:rPr lang="zh-CN" altLang="en-US" dirty="0" smtClean="0"/>
              <a:t>请求， 主线程调用异步函数，会把请求放入一个队列，并立即回传。</a:t>
            </a:r>
            <a:endParaRPr lang="en-US" altLang="zh-CN" dirty="0" smtClean="0"/>
          </a:p>
          <a:p>
            <a:r>
              <a:rPr lang="zh-CN" altLang="en-US" dirty="0" smtClean="0"/>
              <a:t>同时 </a:t>
            </a:r>
            <a:r>
              <a:rPr lang="en-US" altLang="zh-CN" dirty="0" smtClean="0"/>
              <a:t>IO</a:t>
            </a:r>
            <a:r>
              <a:rPr lang="zh-CN" altLang="en-US" dirty="0" smtClean="0"/>
              <a:t>线程从队列中取出请求，并以阻塞</a:t>
            </a:r>
            <a:r>
              <a:rPr lang="en-US" altLang="zh-CN" dirty="0" smtClean="0"/>
              <a:t>I/O</a:t>
            </a:r>
            <a:r>
              <a:rPr lang="zh-CN" altLang="en-US" dirty="0" smtClean="0"/>
              <a:t>函数处理这些请求。</a:t>
            </a:r>
            <a:endParaRPr lang="en-US" altLang="zh-CN" dirty="0" smtClean="0"/>
          </a:p>
          <a:p>
            <a:r>
              <a:rPr lang="zh-CN" altLang="en-US" dirty="0" smtClean="0"/>
              <a:t>请求工作完成后，就会调用主线程之前提供的回调函数，告知操作已完成。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486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资源管理器主要包含两方面：</a:t>
            </a:r>
            <a:r>
              <a:rPr lang="en-US" altLang="zh-CN" dirty="0" smtClean="0"/>
              <a:t>1. </a:t>
            </a:r>
            <a:r>
              <a:rPr lang="zh-CN" altLang="en-US" dirty="0" smtClean="0"/>
              <a:t>资源的离线工具  </a:t>
            </a:r>
            <a:r>
              <a:rPr lang="en-US" altLang="zh-CN" dirty="0" smtClean="0"/>
              <a:t>2.</a:t>
            </a:r>
            <a:r>
              <a:rPr lang="zh-CN" altLang="en-US" dirty="0" smtClean="0"/>
              <a:t>执行期载入、卸载和操作。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资产版本控制</a:t>
            </a:r>
            <a:endParaRPr lang="en-US" altLang="zh-CN" dirty="0" smtClean="0"/>
          </a:p>
          <a:p>
            <a:r>
              <a:rPr lang="zh-CN" altLang="en-US" dirty="0" smtClean="0"/>
              <a:t>资产合理组织结构</a:t>
            </a:r>
            <a:endParaRPr lang="en-US" altLang="zh-CN" dirty="0" smtClean="0"/>
          </a:p>
          <a:p>
            <a:r>
              <a:rPr lang="zh-CN" altLang="en-US" dirty="0" smtClean="0"/>
              <a:t>资产合理命名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570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8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93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48717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395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动画子系统 通常需要至少 </a:t>
            </a:r>
            <a:r>
              <a:rPr lang="en-US" altLang="zh-CN" dirty="0"/>
              <a:t>30Hz</a:t>
            </a:r>
            <a:r>
              <a:rPr lang="zh-CN" altLang="en-US" dirty="0"/>
              <a:t>或</a:t>
            </a:r>
            <a:r>
              <a:rPr lang="en-US" altLang="zh-CN" dirty="0"/>
              <a:t>60Hz</a:t>
            </a:r>
            <a:r>
              <a:rPr lang="zh-CN" altLang="en-US" dirty="0"/>
              <a:t>的更新频率， 同时会跟渲染系统进行同步</a:t>
            </a:r>
            <a:r>
              <a:rPr lang="en-US" altLang="zh-CN" dirty="0"/>
              <a:t>;</a:t>
            </a:r>
            <a:r>
              <a:rPr lang="zh-CN" altLang="en-US" dirty="0"/>
              <a:t>动力学模拟需要更频繁的更新 </a:t>
            </a:r>
            <a:r>
              <a:rPr lang="en-US" altLang="zh-CN" dirty="0"/>
              <a:t>120Hz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50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定义游戏时间 还有利于调试游戏， 比如追查不正常的渲染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711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863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317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25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239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8698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737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42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刚性层阶式动画：角色由一堆刚性部分建模而成， 人会被拆分成 骨盆、 躯干、上臂、下臂、大腿、小腿、手、足以及头部。</a:t>
            </a:r>
            <a:endParaRPr lang="en-US" altLang="zh-CN" dirty="0" smtClean="0"/>
          </a:p>
          <a:p>
            <a:r>
              <a:rPr lang="zh-CN" altLang="en-US" dirty="0" smtClean="0"/>
              <a:t>通过层阶形式彼此约束，类似关节连接骨骼驱动。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777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3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11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4029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1534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简单 客户端</a:t>
            </a:r>
            <a:r>
              <a:rPr lang="en-US" altLang="zh-CN" dirty="0" smtClean="0"/>
              <a:t>-</a:t>
            </a:r>
            <a:r>
              <a:rPr lang="zh-CN" altLang="en-US" dirty="0" smtClean="0"/>
              <a:t>服务器：客户端和服务器都在一台计算机上，所有的玩家届满和游戏项目也在这台机器</a:t>
            </a:r>
            <a:endParaRPr lang="en-US" altLang="zh-CN" dirty="0" smtClean="0"/>
          </a:p>
          <a:p>
            <a:r>
              <a:rPr lang="zh-CN" altLang="en-US" dirty="0" smtClean="0"/>
              <a:t>多人终端： 玩家的计算机作为单独终端连入一台服务器主机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服务器作为游戏主机，保留一个真实授权的游戏状态。</a:t>
            </a:r>
            <a:endParaRPr lang="en-US" altLang="zh-CN" dirty="0" smtClean="0"/>
          </a:p>
          <a:p>
            <a:r>
              <a:rPr lang="zh-CN" altLang="en-US" dirty="0" smtClean="0"/>
              <a:t>客户端会远程控制其在服务器上各自拥有的</a:t>
            </a:r>
            <a:r>
              <a:rPr lang="en-US" altLang="zh-CN" dirty="0" smtClean="0"/>
              <a:t>Pawn</a:t>
            </a:r>
            <a:r>
              <a:rPr lang="zh-CN" altLang="en-US" dirty="0" smtClean="0"/>
              <a:t>， 发送</a:t>
            </a:r>
            <a:r>
              <a:rPr lang="en-US" altLang="zh-CN" dirty="0" smtClean="0"/>
              <a:t>RPC</a:t>
            </a:r>
            <a:r>
              <a:rPr lang="zh-CN" altLang="en-US" dirty="0" smtClean="0"/>
              <a:t>以使其执行游戏操作。</a:t>
            </a:r>
            <a:endParaRPr lang="en-US" altLang="zh-CN" dirty="0" smtClean="0"/>
          </a:p>
          <a:p>
            <a:r>
              <a:rPr lang="zh-CN" altLang="en-US" dirty="0" smtClean="0"/>
              <a:t>服务器将游戏状态信息复制（</a:t>
            </a:r>
            <a:r>
              <a:rPr lang="en-US" altLang="zh-CN" dirty="0" smtClean="0"/>
              <a:t>Replicate</a:t>
            </a:r>
            <a:r>
              <a:rPr lang="zh-CN" altLang="en-US" dirty="0" smtClean="0"/>
              <a:t>）到客户端，告知存在的</a:t>
            </a:r>
            <a:r>
              <a:rPr lang="en-US" altLang="zh-CN" dirty="0" smtClean="0"/>
              <a:t>Actor</a:t>
            </a:r>
          </a:p>
          <a:p>
            <a:r>
              <a:rPr lang="en-US" altLang="zh-CN" dirty="0" smtClean="0"/>
              <a:t>Actor</a:t>
            </a:r>
            <a:r>
              <a:rPr lang="zh-CN" altLang="en-US" dirty="0" smtClean="0"/>
              <a:t>使用 状态信息 对服务器上正在发生的情况进行高度模拟。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区分：</a:t>
            </a:r>
            <a:r>
              <a:rPr lang="en-US" altLang="zh-CN" dirty="0" smtClean="0"/>
              <a:t>Authority Role / Simulate Proxy Role/ Autonomous Proxy Role</a:t>
            </a:r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0818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ActorReplicate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开启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Actor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2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bReplicate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该角色实例会被同步到其他机器，但不是所有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 play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都会被复制。</a:t>
            </a: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动画、粒子、音效等默认不会被复制，若需要，则需要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Replicate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驱动此元素的变量 进行模拟。</a:t>
            </a: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RPC: 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远程过程调用，是传输到网络游戏中特定机器的特殊函数，其实现仅在目标机器上。</a:t>
            </a: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可指定为 仅在服务器运行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仅在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Actor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拥有的客户端上运行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zh-CN" sz="2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NetMulticast</a:t>
            </a:r>
            <a:r>
              <a:rPr lang="en-US" altLang="zh-CN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连接绘画上的所有机器上</a:t>
            </a: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在本地机器上按下输入以发射武器。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的本地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Pawn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将武器发射命令传送给服务器上对应的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Pawn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在服务器上的武器生成发射物。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服务器告知所有连接的客户端各自生成玩家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发射物的副本。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在服务器上的武器告知所有客户端播放武器发射音效和视觉效果。</a:t>
            </a: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的发射物从在服务器上的武器中射出并前移。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此时，服务器告知所有客户端复制玩家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发射物发生的移动，因此各客户端上的玩家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发射物便相应移动。</a:t>
            </a: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在服务器上的发射物撞击玩家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Pawn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碰撞触发摧毁服务器上玩家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发射物的函数。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服务器自动告知所有客户端各自摧毁玩家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发射物副本。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碰撞触发告知所有客户端播放附带碰撞音效和视觉效果的函数。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在服务器上的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Pawn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承受发射物碰撞造成的伤害。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在服务器上的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Pawn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告知玩家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客户端播放画面效果，作为对伤害的响应。</a:t>
            </a:r>
          </a:p>
          <a:p>
            <a:endParaRPr lang="zh-CN" altLang="en-US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2891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810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66375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39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982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游戏的开发需要很多相互合作的子系统，各个子系统之间会有依赖关系，因此启动需要按照一定顺序， 子系统的终止往往采用反向</a:t>
            </a:r>
            <a:r>
              <a:rPr lang="zh-CN" altLang="en-US" dirty="0" smtClean="0"/>
              <a:t>次序。</a:t>
            </a:r>
            <a:endParaRPr lang="en-US" altLang="zh-CN" dirty="0" smtClean="0"/>
          </a:p>
          <a:p>
            <a:r>
              <a:rPr lang="zh-CN" altLang="en-US" dirty="0" smtClean="0"/>
              <a:t>比如  如果引擎有自己的内存分配系统，需要先启动内存分配模块；接着再启动资源管理模块，引擎初始化依赖一些初始化资源，资源的加载依赖 资源管理模块；</a:t>
            </a:r>
            <a:endParaRPr lang="en-US" altLang="zh-CN" dirty="0" smtClean="0"/>
          </a:p>
          <a:p>
            <a:r>
              <a:rPr lang="zh-CN" altLang="en-US" dirty="0" smtClean="0"/>
              <a:t>有了资源 就可以启动渲染模块；再启动其他系统。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c++</a:t>
            </a:r>
            <a:r>
              <a:rPr lang="zh-CN" altLang="en-US" dirty="0" smtClean="0"/>
              <a:t>在 </a:t>
            </a:r>
            <a:r>
              <a:rPr lang="en-US" altLang="zh-CN" dirty="0" smtClean="0"/>
              <a:t>main</a:t>
            </a:r>
            <a:r>
              <a:rPr lang="zh-CN" altLang="en-US" dirty="0" smtClean="0"/>
              <a:t>之前， 全局和静态对象已被构建，我们完全不可预知这些构造函数的 调用次序</a:t>
            </a:r>
            <a:endParaRPr lang="en-US" altLang="zh-CN" dirty="0" smtClean="0"/>
          </a:p>
          <a:p>
            <a:r>
              <a:rPr lang="en-US" altLang="zh-CN" dirty="0" smtClean="0"/>
              <a:t>Main </a:t>
            </a:r>
            <a:r>
              <a:rPr lang="zh-CN" altLang="en-US" dirty="0" smtClean="0"/>
              <a:t>结束返回之后， 会帝爱用全局和静态对象的析构，这些函数的调用次序也是无法预知的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思考还有没有更好的方式？ 比如</a:t>
            </a:r>
            <a:r>
              <a:rPr lang="zh-CN" altLang="en-US" baseline="0" dirty="0" smtClean="0"/>
              <a:t> 可以按照在每个系统内部定义一个 依赖图，然后按照依赖关系 计算最优的启动次序；或者简单一点可以在每个系统创建的时候吧自己登记在</a:t>
            </a:r>
            <a:endParaRPr lang="en-US" altLang="zh-CN" baseline="0" dirty="0" smtClean="0"/>
          </a:p>
          <a:p>
            <a:r>
              <a:rPr lang="zh-CN" altLang="en-US" baseline="0" dirty="0" smtClean="0"/>
              <a:t>一个全局的堆栈中，结束时候再按照堆栈弹出并调用终止函数。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39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889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159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Malloc</a:t>
            </a:r>
            <a:r>
              <a:rPr lang="zh-CN" altLang="en-US" dirty="0"/>
              <a:t>或</a:t>
            </a:r>
            <a:r>
              <a:rPr lang="en-US" altLang="zh-CN" dirty="0"/>
              <a:t>new </a:t>
            </a:r>
            <a:r>
              <a:rPr lang="zh-CN" altLang="en-US" dirty="0"/>
              <a:t>进行动态内存分配是非常慢的操作</a:t>
            </a:r>
            <a:endParaRPr lang="en-US" altLang="zh-CN" dirty="0"/>
          </a:p>
          <a:p>
            <a:r>
              <a:rPr lang="zh-CN" altLang="en-US" dirty="0"/>
              <a:t>游戏引擎内存分配器：</a:t>
            </a:r>
            <a:r>
              <a:rPr lang="en-US" altLang="zh-CN" dirty="0"/>
              <a:t>1.</a:t>
            </a:r>
            <a:r>
              <a:rPr lang="zh-CN" altLang="en-US" dirty="0"/>
              <a:t>从预分配内存中完成分配请求，分配过程是在用户模式下执行，避免了进入操作系统的上下文切换。</a:t>
            </a:r>
            <a:endParaRPr lang="en-US" altLang="zh-CN" dirty="0"/>
          </a:p>
          <a:p>
            <a:r>
              <a:rPr lang="en-US" altLang="zh-CN" dirty="0"/>
              <a:t>                                  2.</a:t>
            </a:r>
            <a:r>
              <a:rPr lang="zh-CN" altLang="en-US" dirty="0"/>
              <a:t>通过自定义的分配器使用模式做出多个假设，会比通用分配器高效</a:t>
            </a:r>
            <a:r>
              <a:rPr lang="zh-CN" altLang="en-US" dirty="0" smtClean="0"/>
              <a:t>很多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使用堆分配时</a:t>
            </a:r>
            <a:r>
              <a:rPr lang="zh-CN" altLang="en-US" baseline="0" dirty="0" smtClean="0"/>
              <a:t>， 注意释放内存次序；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内存池：比如</a:t>
            </a:r>
            <a:r>
              <a:rPr lang="en-US" altLang="zh-CN" baseline="0" dirty="0" smtClean="0"/>
              <a:t>4x4</a:t>
            </a:r>
            <a:r>
              <a:rPr lang="zh-CN" altLang="en-US" baseline="0" dirty="0" smtClean="0"/>
              <a:t>矩阵池的大小设为</a:t>
            </a:r>
            <a:r>
              <a:rPr lang="en-US" altLang="zh-CN" baseline="0" dirty="0" smtClean="0"/>
              <a:t>64</a:t>
            </a:r>
            <a:r>
              <a:rPr lang="zh-CN" altLang="en-US" baseline="0" dirty="0" smtClean="0"/>
              <a:t>字节的倍数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674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2038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20840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pPr algn="r">
                <a:buSzPct val="25000"/>
              </a:p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821549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pPr algn="ctr" defTabSz="825500" hangingPunct="0"/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83574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zhuanlan.zhihu.com/p/184936852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unrealcommunity.wiki/memory-management-6rlf3v4i" TargetMode="External"/><Relationship Id="rId4" Type="http://schemas.openxmlformats.org/officeDocument/2006/relationships/hyperlink" Target="https://docs.unrealengine.com/4.27/en-US/ProgrammingAndScripting/ProgrammingWithCPP/UnrealArchitecture/SmartPointerLibrary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docs.unrealengine.com/4.27/zh-CN/ProductionPipelines/ConfigurationFiles/" TargetMode="External"/><Relationship Id="rId7" Type="http://schemas.openxmlformats.org/officeDocument/2006/relationships/hyperlink" Target="https://zhuanlan.zhihu.com/p/43545773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huanlan.zhihu.com/p/69710088" TargetMode="External"/><Relationship Id="rId5" Type="http://schemas.openxmlformats.org/officeDocument/2006/relationships/hyperlink" Target="https://docs.unrealengine.com/4.26/zh-CN/SharingAndReleasing/DeviceProfiles/" TargetMode="External"/><Relationship Id="rId4" Type="http://schemas.openxmlformats.org/officeDocument/2006/relationships/hyperlink" Target="https://docs.unrealengine.com/4.26/zh-CN/TestingAndOptimization/PerformanceAndProfiling/Scalability/ScalabilityReference/" TargetMode="External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docs.microsoft.com/en-us/windows/win32/dxmath/pg-xnamath-migration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github.com/voldien/hpm" TargetMode="External"/><Relationship Id="rId4" Type="http://schemas.openxmlformats.org/officeDocument/2006/relationships/hyperlink" Target="https://glm.g-truc.net/0.9.9/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realcommunity.wiki/file-and-folder-management-create-find-delete-et2g64g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4.26/zh-CN/Basics/AssetsAndPackage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hyperlink" Target="https://www.youtube.com/watch?v=9MGHBU5eNu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webp"/><Relationship Id="rId4" Type="http://schemas.openxmlformats.org/officeDocument/2006/relationships/image" Target="../media/image3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web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ghtdevelopers.com/unreal-engine-4-game-flow-actor-lifecycle-overview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80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卢铮</a:t>
            </a:r>
            <a:r>
              <a:rPr lang="en-US" altLang="zh-CN" sz="80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luzheng2@kingsoft.com</a:t>
            </a:r>
            <a:endParaRPr lang="zh-CN" sz="80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1910700" y="8989179"/>
            <a:ext cx="20591813" cy="1477436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zh-CN" altLang="en-US" sz="12000" kern="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引擎基础概念与底层实用系统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10333322" cy="95821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内存分配管理器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垃圾回收机制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追踪所有的 </a:t>
            </a:r>
            <a:r>
              <a:rPr lang="en-US" altLang="zh-CN" sz="3200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Uobject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不能使用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new</a:t>
            </a: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关键字，需要使用提供的默认创建函数（</a:t>
            </a:r>
            <a:r>
              <a:rPr lang="en-US" altLang="zh-CN" sz="320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NewObject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en-US" altLang="zh-CN" sz="320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SpawnActor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…</a:t>
            </a: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</a:t>
            </a:r>
            <a:endParaRPr lang="en-US" altLang="zh-CN" sz="320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理解</a:t>
            </a:r>
            <a:r>
              <a:rPr lang="en-US" altLang="zh-CN" sz="3200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RootSet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，当不用 </a:t>
            </a:r>
            <a:r>
              <a:rPr lang="en-US" altLang="zh-CN" sz="3200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Uproperty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标签保持引用时候，可以使用</a:t>
            </a:r>
            <a:r>
              <a:rPr lang="en-US" altLang="zh-CN" sz="320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AddToRoot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sz="320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RemoveFromRoot</a:t>
            </a: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，注意需要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成对</a:t>
            </a: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使用。</a:t>
            </a:r>
            <a:endParaRPr lang="en-US" altLang="zh-CN" sz="320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Unreal Smart Pointer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pitchFamily="34" charset="-122"/>
                <a:hlinkClick r:id="rId5"/>
              </a:rPr>
              <a:t>虚幻内存管理</a:t>
            </a:r>
            <a:endParaRPr lang="zh-CN" altLang="en-US" sz="5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25564" y="2124533"/>
            <a:ext cx="8776898" cy="68013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25564" y="9673502"/>
            <a:ext cx="8776898" cy="168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5376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631967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常见容器：数组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arrray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、链表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(linked list)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、堆栈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(stack)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、队列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(queue)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、树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(tree)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、字典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(dictionary)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、集合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(set)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容器操作：插入、删除、遍历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迭代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、随机访问、查找、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排序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算法复杂度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按需求建立自定义的容器类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3.</a:t>
            </a:r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718" y="3295650"/>
            <a:ext cx="8911936" cy="712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5881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491929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引擎模块的调试需要配置各种选项参数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玩家的输入和表现需要通过配置可控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常见的配置格式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简单的键值配置组合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经过压缩的二进制文件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Excel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表格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4.</a:t>
            </a:r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引擎配置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8171" y="7448117"/>
            <a:ext cx="10967322" cy="23193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8171" y="2996567"/>
            <a:ext cx="8756749" cy="40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3510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410368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UE4 </a:t>
            </a:r>
            <a:r>
              <a:rPr lang="en-US" altLang="zh-CN" sz="3200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Config</a:t>
            </a:r>
            <a:r>
              <a:rPr lang="en-US" altLang="zh-CN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 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配置文件用法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UE4 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可延展性配置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5"/>
              </a:rPr>
              <a:t>硬件设备描述配置参考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6"/>
              </a:rPr>
              <a:t>Json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6"/>
              </a:rPr>
              <a:t>对象使用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6"/>
              </a:rPr>
              <a:t>总结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7"/>
              </a:rPr>
              <a:t>UE4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7"/>
              </a:rPr>
              <a:t>序列化和反序列化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pitchFamily="34" charset="-122"/>
              </a:rPr>
              <a:t>延申阅读</a:t>
            </a:r>
            <a:endParaRPr lang="zh-CN" altLang="en-US" sz="5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04129" y="2810334"/>
            <a:ext cx="9219768" cy="761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0993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884344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基本数据类型：点（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point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）、向量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(vector2d, vector3d, vector4d)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、四元数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(quaternion, 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其实是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vector4d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类型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、颜色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(color, vector3d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类型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、矩阵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基本运算规则：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向量：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加减、点乘、叉乘、缩放、归一化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矩阵：加法、转置、矩阵乘法、求逆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线性变换：需要将三维的点对其到齐次坐标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平移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旋转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缩放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常见数学库：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XNA  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glm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5"/>
              </a:rPr>
              <a:t>Hpm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5.</a:t>
            </a:r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数学库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9966" y="1599716"/>
            <a:ext cx="8934450" cy="6581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99966" y="8181491"/>
            <a:ext cx="89344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0823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8734425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165686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文件系统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游戏资产管理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资源以及文件系统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2828925"/>
            <a:ext cx="14325600" cy="80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8803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410368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操作文件名和路径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文件开、关、读、写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文件目录扫描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处理异步文件的 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I/O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请求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虚幻</a:t>
            </a:r>
            <a:r>
              <a:rPr lang="en-US" altLang="zh-CN" sz="3200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FileSystem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使用总结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1.</a:t>
            </a:r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934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476540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创建常见资产类型：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material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animation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sound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physics asset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static mesh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skeleton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支持离线载入、执行期加载至内存，并在不需要的时候释放内存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保存资源之间的依赖和引用关系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资源管理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171" y="2718954"/>
            <a:ext cx="10916393" cy="66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7187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402674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ua</a:t>
            </a:r>
            <a:r>
              <a:rPr lang="en-US" altLang="zh-CN" sz="3200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sset</a:t>
            </a:r>
            <a:r>
              <a:rPr lang="en-US" altLang="zh-CN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可以看作是序列化到文件中的</a:t>
            </a:r>
            <a:r>
              <a:rPr lang="en-US" altLang="zh-CN" sz="3200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UObject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。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UE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资产基本操作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AssetManager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如何有效的组织，加载大数据量的资产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pitchFamily="34" charset="-122"/>
              </a:rPr>
              <a:t>UE4</a:t>
            </a:r>
            <a:r>
              <a:rPr lang="zh-CN" altLang="en-US" sz="5000" kern="0" cap="all" dirty="0" smtClean="0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pitchFamily="34" charset="-122"/>
              </a:rPr>
              <a:t>资源管理</a:t>
            </a:r>
            <a:endParaRPr lang="zh-CN" altLang="en-US" sz="5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1407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247247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 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渲染循环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2. 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游戏循环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3. 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游戏时间线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游戏循环相关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508" y="2232416"/>
            <a:ext cx="7419109" cy="59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7581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3F3F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836404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37760"/>
            <a:ext cx="7104888" cy="1118255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引擎基础</a:t>
            </a:r>
            <a:endParaRPr lang="en-US" altLang="zh-CN" sz="28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引擎进阶</a:t>
            </a:r>
            <a:endParaRPr lang="zh-CN" sz="28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457011"/>
            <a:ext cx="7104888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  <a:endParaRPr lang="zh-CN" sz="5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21757271" y="11032375"/>
            <a:ext cx="2626729" cy="26836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410368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2D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 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GUI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界面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基于输入来更新相机位置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更新场景中静态、动态元素的位置和视觉状态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更新帧缓冲，交换帧缓冲渲染到屏幕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1819" y="3439205"/>
            <a:ext cx="7793619" cy="21052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1819" y="5544458"/>
            <a:ext cx="7793619" cy="199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2422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491929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游戏子系统需要周期性的提供服务数据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不同子系统所需的频率各不相同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更新方法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单一主循环更新所有系统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windows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平台消息泵机制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基于事件的更新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7113" y="3675759"/>
            <a:ext cx="48482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8372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476540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真实时间：基于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cpu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系统时钟度量时间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游戏时间：独立于真实时间，比如可以通过调整游戏时钟慢于实时实现慢动作效果。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局部时间线：基于局部空间的时间调节，比如人物动画的局部时间，减慢播放，反向播放等。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帧率和时间增量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游戏时间线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3299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965905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摇杆，手柄，键盘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玩家通过人体学接口设备 将互动的操作输入到游戏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输入获取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轮询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输入类型：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数字、鼠标：按下、释放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模拟轴输入：输出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x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y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 数值范围</a:t>
            </a:r>
            <a:r>
              <a:rPr lang="en-US" altLang="zh-CN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(0~1)</a:t>
            </a: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 多用于模拟轴的方向角度。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加速传感器：返回某个轴方向的加速值，比如手机的陀螺仪。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人体学接口设备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9870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484235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日志和跟踪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利用格式化输出关键信息，定位问题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捕获崩溃日志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调用绘图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API: 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通过绘制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 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实时绘制一些关键信息，可视化调试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引擎提供的调试和性能分析工具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游戏内置的内存统计和泄露检测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1784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引擎进阶</a:t>
            </a:r>
            <a:endParaRPr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3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465416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en-US"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23" name="The Picture slide"/>
          <p:cNvSpPr txBox="1"/>
          <p:nvPr/>
        </p:nvSpPr>
        <p:spPr>
          <a:xfrm>
            <a:off x="1752108" y="4388092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引擎进阶</a:t>
            </a:r>
            <a:endParaRPr lang="zh-CN" sz="5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7" y="6041885"/>
            <a:ext cx="9326880" cy="2287806"/>
          </a:xfrm>
          <a:prstGeom prst="rect">
            <a:avLst/>
          </a:prstGeom>
          <a:ln w="12700">
            <a:miter lim="400000"/>
          </a:ln>
        </p:spPr>
        <p:txBody>
          <a:bodyPr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物理引擎</a:t>
            </a:r>
            <a:endParaRPr lang="en-US" altLang="zh-CN" sz="28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动画系统</a:t>
            </a:r>
            <a:endParaRPr lang="en-US" altLang="zh-CN" sz="28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网络模块</a:t>
            </a:r>
            <a:endParaRPr lang="en-US" altLang="zh-CN" sz="28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多线程</a:t>
            </a:r>
            <a:endParaRPr lang="zh-CN" sz="28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1752108" y="5586815"/>
            <a:ext cx="932688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4693243" y="403083"/>
            <a:ext cx="2626729" cy="268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9013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7950654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32880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刚体动力学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碰撞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检测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、光线投射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系统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布料模拟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悬挂式载具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物理引擎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29" y="1680296"/>
            <a:ext cx="15215017" cy="856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308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4" y="0"/>
            <a:ext cx="10406103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32880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变形动画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、蒙皮动画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骨骼和关节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动画混合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动作状态机和控制器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动画系统</a:t>
            </a:r>
            <a:endParaRPr kumimoji="0" lang="zh-CN" altLang="en-US" sz="5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0077" y="2215815"/>
            <a:ext cx="12664950" cy="77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7726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4" y="0"/>
            <a:ext cx="1184338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32111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变形动画：动画师直接移动网格顶点，仅制作相对少量固定极端姿势，顶点位置由线性插值得到。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常用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于制作面部表情。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蒙皮动画：刚性层阶式动画 </a:t>
            </a:r>
            <a:r>
              <a:rPr lang="en-US" altLang="zh-CN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+ 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顶点动画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5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变形动画、蒙皮动画</a:t>
            </a:r>
            <a:endParaRPr lang="zh-CN" altLang="en-US" sz="5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0099" y="5110443"/>
            <a:ext cx="8070711" cy="78885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0099" y="543483"/>
            <a:ext cx="8070711" cy="456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7578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引擎基础</a:t>
            </a:r>
            <a:endParaRPr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4" y="0"/>
            <a:ext cx="1184338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骨骼与</a:t>
            </a:r>
            <a:r>
              <a:rPr lang="zh-CN" altLang="en-US" sz="5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关节</a:t>
            </a:r>
            <a:endParaRPr lang="zh-CN" altLang="en-US" sz="5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6714" y="3954550"/>
            <a:ext cx="9721744" cy="387285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骨骼：虚拟的刚性骨头，皮肤的三角形网格会绑定在骨骼上，骨骼不会真正的绘制。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绑定的网格会追踪关节的移动，蒙皮的每个顶点可按权重绑定到多个关节，因此当关节移动，蒙皮可以自然的拉伸。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8213" y="1109799"/>
            <a:ext cx="9423171" cy="1166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5151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4" y="0"/>
            <a:ext cx="9962335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动画混合、状态机、控制器</a:t>
            </a:r>
            <a:endParaRPr lang="zh-CN" altLang="en-US" sz="5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6714" y="3954550"/>
            <a:ext cx="9721744" cy="247247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3200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AnimInstance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3200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StateMachine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Blend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sz="3200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BlendSpace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6309" y="881413"/>
            <a:ext cx="13014693" cy="61462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09" y="6380919"/>
            <a:ext cx="13097691" cy="711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6572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247247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客户端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服务器模型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Local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Role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Remote 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Role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网络模块</a:t>
            </a:r>
            <a:endParaRPr kumimoji="0" lang="zh-CN" altLang="en-US" sz="5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1724" y="7007458"/>
            <a:ext cx="10074883" cy="55987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1085" y="2471194"/>
            <a:ext cx="3500701" cy="361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526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247247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Actor Replicate/ 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变量 </a:t>
            </a:r>
            <a:r>
              <a:rPr lang="en-US" altLang="zh-CN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Replicate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RPC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5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网络模块</a:t>
            </a:r>
            <a:endParaRPr lang="zh-CN" altLang="en-US" sz="5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454" y="3219450"/>
            <a:ext cx="10196945" cy="724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9259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319683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渲染线程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、游戏线程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线程池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任务队列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多线程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0004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1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课后练习</a:t>
            </a:r>
            <a:r>
              <a:rPr 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sz="5000" kern="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3969372" y="386276"/>
            <a:ext cx="2626729" cy="2683625"/>
          </a:xfrm>
          <a:prstGeom prst="rect">
            <a:avLst/>
          </a:prstGeom>
        </p:spPr>
      </p:pic>
      <p:sp>
        <p:nvSpPr>
          <p:cNvPr id="8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>
            <a:extLst>
              <a:ext uri="{FF2B5EF4-FFF2-40B4-BE49-F238E27FC236}">
                <a16:creationId xmlns="" xmlns:a16="http://schemas.microsoft.com/office/drawing/2014/main" id="{58A4F707-8CDE-465B-A488-6E4B5242EE01}"/>
              </a:ext>
            </a:extLst>
          </p:cNvPr>
          <p:cNvSpPr txBox="1"/>
          <p:nvPr/>
        </p:nvSpPr>
        <p:spPr>
          <a:xfrm>
            <a:off x="9669115" y="4431695"/>
            <a:ext cx="12700000" cy="485261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基础练习</a:t>
            </a:r>
            <a:r>
              <a:rPr lang="en-US" sz="28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：</a:t>
            </a:r>
            <a:endParaRPr lang="zh-CN" sz="28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添加第三方数学库</a:t>
            </a:r>
            <a:endParaRPr lang="en-US" altLang="zh-CN" sz="28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增加对引擎系统的封装，将启动、循环、结束、资产管理等过程抽象为引擎内部功能</a:t>
            </a:r>
            <a:endParaRPr lang="en-US" altLang="zh-CN" sz="28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zh-CN" altLang="en-US" sz="28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进阶练习：</a:t>
            </a:r>
            <a:endParaRPr lang="en-US" altLang="zh-CN" sz="28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分离</a:t>
            </a:r>
            <a:r>
              <a:rPr lang="en-US" altLang="zh-CN" sz="28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Engine</a:t>
            </a:r>
            <a:r>
              <a:rPr lang="zh-CN" altLang="en-US" sz="28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28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sz="28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为两个项目，并具有正确依赖关系</a:t>
            </a:r>
            <a:r>
              <a:rPr lang="en-US" altLang="zh-CN" sz="28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Engine</a:t>
            </a:r>
            <a:r>
              <a:rPr lang="zh-CN" altLang="en-US" sz="28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</a:t>
            </a:r>
            <a:r>
              <a:rPr lang="en-US" altLang="zh-CN" sz="28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sz="28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提供业务逻辑框架</a:t>
            </a:r>
            <a:endParaRPr lang="en-US" altLang="zh-CN" sz="28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sz="28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实现入口和窗口创建的平台无关性封装</a:t>
            </a:r>
            <a:endParaRPr lang="zh-CN" sz="28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2800" kern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573490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基础支持系统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资源以及文件系统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游戏循环相关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人体学接口设备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调试工具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sz="5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3181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410368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子系统的初始化和终止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内存管理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容器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配置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数学库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基础支持系统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0741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631967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不建议使用</a:t>
            </a:r>
            <a:r>
              <a:rPr lang="en-US" altLang="zh-CN" sz="3200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c++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构造和析构作为初始化和终止子系统。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按需构建，可把全局单例改为静态变量</a:t>
            </a:r>
            <a:r>
              <a:rPr lang="en-US" altLang="zh-CN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</a:t>
            </a: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并在函数内调用，但此方法不适合析构。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明确子系统启动和终止函数，构造和析构不做任何事情， 在初始化和终止位置按顺序调用。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1.</a:t>
            </a:r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子系统的初始化和终止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2690" y="1494448"/>
            <a:ext cx="5460856" cy="1120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8807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3949799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5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</a:t>
            </a:r>
            <a:r>
              <a:rPr lang="zh-CN" altLang="en-US" sz="500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启动流程</a:t>
            </a:r>
            <a:endParaRPr lang="zh-CN" altLang="en-US" sz="500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21757273" y="11032377"/>
            <a:ext cx="2626730" cy="268362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609" y="768485"/>
            <a:ext cx="6157136" cy="1234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541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491666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en-US" altLang="zh-CN" sz="500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Actor</a:t>
            </a:r>
            <a:r>
              <a:rPr lang="zh-CN" altLang="en-US" sz="500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生命周期</a:t>
            </a:r>
            <a:endParaRPr lang="zh-CN" altLang="en-US" sz="500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21757273" y="11032377"/>
            <a:ext cx="2626730" cy="26836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248" y="1042220"/>
            <a:ext cx="7570643" cy="123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213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965905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优化动态内存分配， 尽量使用内存分配器来降低分配成本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尽量将数据放到连续的内存块，这样比分散的内存寻址高效得多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简单堆栈分配器举例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提前分配一大块连续内存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通过指针标记当前内存的使用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情况</a:t>
            </a:r>
            <a:endParaRPr lang="en-US" altLang="zh-CN" sz="3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内存池：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预分配内存大小需匹配元素的倍数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池</a:t>
            </a: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内元素通过链表管理</a:t>
            </a:r>
            <a:endParaRPr lang="en-US" altLang="zh-CN" sz="3200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3200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124533"/>
            <a:ext cx="8973592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5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内存管理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0946" y="8204902"/>
            <a:ext cx="6594763" cy="49982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0946" y="1235020"/>
            <a:ext cx="6594763" cy="687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0161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2450</TotalTime>
  <Words>2357</Words>
  <Application>Microsoft Office PowerPoint</Application>
  <PresentationFormat>自定义</PresentationFormat>
  <Paragraphs>284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Helvetica Light</vt:lpstr>
      <vt:lpstr>宋体</vt:lpstr>
      <vt:lpstr>微软雅黑</vt:lpstr>
      <vt:lpstr>微软雅黑 Light</vt:lpstr>
      <vt:lpstr>方正姚体</vt:lpstr>
      <vt:lpstr>等线</vt:lpstr>
      <vt:lpstr>Arial</vt:lpstr>
      <vt:lpstr>Calibri</vt:lpstr>
      <vt:lpstr>Helvetica</vt:lpstr>
      <vt:lpstr>White</vt:lpstr>
      <vt:lpstr>1_White</vt:lpstr>
      <vt:lpstr>2_White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tesrt</cp:lastModifiedBy>
  <cp:revision>527</cp:revision>
  <dcterms:created xsi:type="dcterms:W3CDTF">2017-07-18T17:55:00Z</dcterms:created>
  <dcterms:modified xsi:type="dcterms:W3CDTF">2021-12-30T08:52:49Z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